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8337"/>
    <a:srgbClr val="E6E3C2"/>
    <a:srgbClr val="044E71"/>
    <a:srgbClr val="FFFFFF"/>
    <a:srgbClr val="457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18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2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6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8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0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0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3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2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06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8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0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817D2-A8A0-429C-B7FB-81AEEC74E013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55E3-BEB8-491D-80EE-BEC589147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5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9144000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6406501"/>
            <a:ext cx="9144000" cy="451500"/>
          </a:xfrm>
          <a:prstGeom prst="rect">
            <a:avLst/>
          </a:prstGeom>
          <a:solidFill>
            <a:srgbClr val="6F8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7664" y="6406500"/>
            <a:ext cx="708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Futura Bk BT" panose="020B0502020204020303" pitchFamily="34" charset="0"/>
              </a:rPr>
              <a:t>Register, submit abstracts, find out more: </a:t>
            </a:r>
            <a:r>
              <a:rPr lang="en-US" b="1" dirty="0">
                <a:solidFill>
                  <a:schemeClr val="bg1"/>
                </a:solidFill>
                <a:latin typeface="Futura Bk BT" panose="020B0502020204020303" pitchFamily="34" charset="0"/>
              </a:rPr>
              <a:t>globalfoodsecurityconference.com</a:t>
            </a:r>
            <a:endParaRPr lang="en-US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20" y="260925"/>
            <a:ext cx="982083" cy="10848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29019" y="176945"/>
            <a:ext cx="3745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3rd INTERNATIONAL CONFERENCE 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46039" y="396984"/>
            <a:ext cx="712143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600" dirty="0">
                <a:latin typeface="Futura Book" pitchFamily="34" charset="0"/>
              </a:rPr>
              <a:t>GLOBAL FOOD </a:t>
            </a:r>
            <a:r>
              <a:rPr lang="en-US" sz="4600" dirty="0">
                <a:latin typeface="Futura Bk BT" panose="020B0502020204020303" pitchFamily="34" charset="0"/>
              </a:rPr>
              <a:t>SECURITY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29019" y="1091210"/>
            <a:ext cx="59124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3-6 </a:t>
            </a:r>
            <a:r>
              <a:rPr lang="en-US" sz="1600" dirty="0" smtClean="0"/>
              <a:t>DECEMBER 2017 | </a:t>
            </a:r>
            <a:r>
              <a:rPr lang="en-US" sz="1600" dirty="0"/>
              <a:t>CAPE TOWN, SOUTH AFRICA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1096" y="2146601"/>
            <a:ext cx="88487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dirty="0" smtClean="0"/>
              <a:t>The five core conference themes reflect an integrated approach to identifying solutions to the complex global challenge of food security:</a:t>
            </a:r>
            <a:endParaRPr lang="en-US" sz="1500" dirty="0">
              <a:effectLst/>
              <a:latin typeface="Futura Book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90"/>
            <a:ext cx="9144000" cy="45719"/>
          </a:xfrm>
          <a:prstGeom prst="rect">
            <a:avLst/>
          </a:prstGeom>
          <a:solidFill>
            <a:srgbClr val="6F8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71591" y="3808042"/>
            <a:ext cx="2960439" cy="1253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206" y="3816897"/>
            <a:ext cx="916601" cy="12221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378" y="3829050"/>
            <a:ext cx="907485" cy="12099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32" y="3848784"/>
            <a:ext cx="1756353" cy="478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52" y="4395480"/>
            <a:ext cx="1633095" cy="64685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62" y="3922046"/>
            <a:ext cx="762581" cy="810243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228952" y="3965321"/>
            <a:ext cx="2282933" cy="1080702"/>
          </a:xfrm>
          <a:prstGeom prst="roundRect">
            <a:avLst/>
          </a:prstGeom>
          <a:solidFill>
            <a:srgbClr val="6F8337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>
            <a:off x="6694907" y="3496887"/>
            <a:ext cx="16930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Futura Book" pitchFamily="34" charset="0"/>
              </a:rPr>
              <a:t>In association with</a:t>
            </a:r>
            <a:endParaRPr lang="en-US" sz="1200" b="1" dirty="0">
              <a:latin typeface="Futura Book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255120" y="3511497"/>
            <a:ext cx="2085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Futura Book" pitchFamily="34" charset="0"/>
              </a:rPr>
              <a:t>Supporting Publications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97291" y="352027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en-US" b="1" dirty="0">
              <a:solidFill>
                <a:schemeClr val="bg1"/>
              </a:solidFill>
              <a:latin typeface="Futura Book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5168" y="4039802"/>
            <a:ext cx="30345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b="1" dirty="0">
                <a:solidFill>
                  <a:schemeClr val="bg1"/>
                </a:solidFill>
              </a:rPr>
              <a:t>Early bird registration </a:t>
            </a:r>
            <a:r>
              <a:rPr lang="en-GB" sz="1500" b="1" dirty="0" smtClean="0">
                <a:solidFill>
                  <a:schemeClr val="bg1"/>
                </a:solidFill>
              </a:rPr>
              <a:t/>
            </a:r>
            <a:br>
              <a:rPr lang="en-GB" sz="1500" b="1" dirty="0" smtClean="0">
                <a:solidFill>
                  <a:schemeClr val="bg1"/>
                </a:solidFill>
              </a:rPr>
            </a:br>
            <a:r>
              <a:rPr lang="en-GB" sz="1500" b="1" dirty="0" smtClean="0">
                <a:solidFill>
                  <a:schemeClr val="bg1"/>
                </a:solidFill>
              </a:rPr>
              <a:t>deadline</a:t>
            </a:r>
            <a:r>
              <a:rPr lang="en-GB" sz="1500" b="1" dirty="0">
                <a:solidFill>
                  <a:schemeClr val="bg1"/>
                </a:solidFill>
              </a:rPr>
              <a:t>: </a:t>
            </a:r>
            <a:r>
              <a:rPr lang="en-GB" sz="1500" b="1" dirty="0" smtClean="0">
                <a:solidFill>
                  <a:schemeClr val="bg1"/>
                </a:solidFill>
              </a:rPr>
              <a:t>15 Sept </a:t>
            </a:r>
            <a:r>
              <a:rPr lang="en-GB" sz="1500" b="1" dirty="0" smtClean="0">
                <a:solidFill>
                  <a:schemeClr val="bg1"/>
                </a:solidFill>
              </a:rPr>
              <a:t>2017</a:t>
            </a:r>
            <a:endParaRPr lang="en-US" sz="1500" dirty="0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1096" y="2695582"/>
            <a:ext cx="2715808" cy="487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sz="1500" dirty="0"/>
              <a:t>Food creation</a:t>
            </a:r>
            <a:endParaRPr lang="en-US" sz="1500" dirty="0"/>
          </a:p>
          <a:p>
            <a:pPr marL="342900" lvl="0" indent="-342900">
              <a:buFont typeface="+mj-lt"/>
              <a:buAutoNum type="arabicPeriod"/>
            </a:pPr>
            <a:r>
              <a:rPr lang="en-GB" sz="1500" dirty="0"/>
              <a:t>Food safety and bio security</a:t>
            </a:r>
            <a:endParaRPr lang="en-US" sz="1500" dirty="0"/>
          </a:p>
          <a:p>
            <a:pPr marL="342900" lvl="0" indent="-342900">
              <a:buFont typeface="+mj-lt"/>
              <a:buAutoNum type="arabicPeriod"/>
            </a:pPr>
            <a:r>
              <a:rPr lang="en-GB" sz="1500" dirty="0"/>
              <a:t>Food loss and </a:t>
            </a:r>
            <a:r>
              <a:rPr lang="en-GB" sz="1500" dirty="0" smtClean="0"/>
              <a:t>waste</a:t>
            </a:r>
            <a:endParaRPr lang="en-US" sz="1500" dirty="0"/>
          </a:p>
        </p:txBody>
      </p:sp>
      <p:sp>
        <p:nvSpPr>
          <p:cNvPr id="5" name="Rectangle 4"/>
          <p:cNvSpPr/>
          <p:nvPr/>
        </p:nvSpPr>
        <p:spPr>
          <a:xfrm>
            <a:off x="3289410" y="2685378"/>
            <a:ext cx="4572000" cy="34398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1500" dirty="0" smtClean="0"/>
              <a:t>4.  Food </a:t>
            </a:r>
            <a:r>
              <a:rPr lang="en-GB" sz="1500" dirty="0"/>
              <a:t>in a changing </a:t>
            </a:r>
            <a:r>
              <a:rPr lang="en-GB" sz="1500" dirty="0" smtClean="0"/>
              <a:t>society</a:t>
            </a:r>
            <a:endParaRPr lang="en-US" sz="1500" dirty="0"/>
          </a:p>
          <a:p>
            <a:pPr lvl="0"/>
            <a:r>
              <a:rPr lang="en-GB" sz="1500" dirty="0" smtClean="0"/>
              <a:t>5.  Food utilization</a:t>
            </a:r>
            <a:endParaRPr lang="en-US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228952" y="1571841"/>
            <a:ext cx="56387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Join us for the 3rd International Conference on Global Food Security:</a:t>
            </a:r>
          </a:p>
          <a:p>
            <a:r>
              <a:rPr lang="en-US" sz="1500" b="1" dirty="0"/>
              <a:t>Global Challenges, Local Solutions and Connected Pathways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5168" y="4569011"/>
            <a:ext cx="21573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Register early and save!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150" y="3816897"/>
            <a:ext cx="927602" cy="12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2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6406501"/>
            <a:ext cx="9144000" cy="451500"/>
          </a:xfrm>
          <a:prstGeom prst="rect">
            <a:avLst/>
          </a:prstGeom>
          <a:solidFill>
            <a:srgbClr val="6F8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9477" y="6421015"/>
            <a:ext cx="362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Futura Bk BT" panose="020B0502020204020303" pitchFamily="34" charset="0"/>
              </a:rPr>
              <a:t>globalfoodsecurityconference.com</a:t>
            </a:r>
            <a:endParaRPr lang="en-US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-16004"/>
            <a:ext cx="9144000" cy="84952"/>
          </a:xfrm>
          <a:prstGeom prst="rect">
            <a:avLst/>
          </a:prstGeom>
          <a:solidFill>
            <a:srgbClr val="6F8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861" y="666270"/>
            <a:ext cx="473098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 smtClean="0"/>
              <a:t>Robyn </a:t>
            </a:r>
            <a:r>
              <a:rPr lang="en-GB" sz="1350" b="1" dirty="0"/>
              <a:t>Alders</a:t>
            </a:r>
            <a:r>
              <a:rPr lang="en-GB" sz="1350" dirty="0"/>
              <a:t>, </a:t>
            </a:r>
            <a:r>
              <a:rPr lang="en-GB" sz="1350" i="1" dirty="0"/>
              <a:t>University of Sydney, Australia</a:t>
            </a:r>
            <a:endParaRPr lang="en-US" sz="1350" dirty="0"/>
          </a:p>
          <a:p>
            <a:r>
              <a:rPr lang="en-GB" sz="1350" b="1" dirty="0"/>
              <a:t>Stephen Devereux</a:t>
            </a:r>
            <a:r>
              <a:rPr lang="en-GB" sz="1350" dirty="0"/>
              <a:t>, </a:t>
            </a:r>
            <a:r>
              <a:rPr lang="en-GB" sz="1350" i="1" dirty="0"/>
              <a:t>IDS, UK</a:t>
            </a:r>
            <a:endParaRPr lang="en-US" sz="1350" dirty="0"/>
          </a:p>
          <a:p>
            <a:r>
              <a:rPr lang="en-GB" sz="1350" b="1" dirty="0" err="1"/>
              <a:t>Adipala</a:t>
            </a:r>
            <a:r>
              <a:rPr lang="en-GB" sz="1350" b="1" dirty="0"/>
              <a:t> </a:t>
            </a:r>
            <a:r>
              <a:rPr lang="en-GB" sz="1350" b="1" dirty="0" err="1"/>
              <a:t>Ekwamu</a:t>
            </a:r>
            <a:r>
              <a:rPr lang="en-GB" sz="1350" dirty="0"/>
              <a:t>, </a:t>
            </a:r>
            <a:r>
              <a:rPr lang="en-GB" sz="1350" i="1" dirty="0"/>
              <a:t>RUFORUM, Uganda</a:t>
            </a:r>
            <a:endParaRPr lang="en-US" sz="1350" dirty="0"/>
          </a:p>
          <a:p>
            <a:r>
              <a:rPr lang="en-GB" sz="1350" b="1" dirty="0"/>
              <a:t>Louise Fresco</a:t>
            </a:r>
            <a:r>
              <a:rPr lang="en-GB" sz="1350" dirty="0"/>
              <a:t>,</a:t>
            </a:r>
            <a:r>
              <a:rPr lang="en-GB" sz="1350" i="1" dirty="0"/>
              <a:t> </a:t>
            </a:r>
            <a:r>
              <a:rPr lang="en-GB" sz="1350" i="1" dirty="0" err="1"/>
              <a:t>Wageningen</a:t>
            </a:r>
            <a:r>
              <a:rPr lang="en-GB" sz="1350" i="1" dirty="0"/>
              <a:t> University, The Netherlands</a:t>
            </a:r>
            <a:endParaRPr lang="en-US" sz="1350" dirty="0"/>
          </a:p>
          <a:p>
            <a:r>
              <a:rPr lang="en-GB" sz="1350" b="1" dirty="0"/>
              <a:t>Ken </a:t>
            </a:r>
            <a:r>
              <a:rPr lang="en-GB" sz="1350" b="1" dirty="0" err="1"/>
              <a:t>Giller</a:t>
            </a:r>
            <a:r>
              <a:rPr lang="en-GB" sz="1350" dirty="0"/>
              <a:t>, </a:t>
            </a:r>
            <a:r>
              <a:rPr lang="en-GB" sz="1350" i="1" dirty="0" err="1"/>
              <a:t>Wageningen</a:t>
            </a:r>
            <a:r>
              <a:rPr lang="en-GB" sz="1350" i="1" dirty="0"/>
              <a:t> University, The Netherlands</a:t>
            </a:r>
            <a:endParaRPr lang="en-US" sz="1350" dirty="0"/>
          </a:p>
          <a:p>
            <a:r>
              <a:rPr lang="en-GB" sz="1350" b="1" dirty="0"/>
              <a:t>Sarah </a:t>
            </a:r>
            <a:r>
              <a:rPr lang="en-GB" sz="1350" b="1" dirty="0" err="1"/>
              <a:t>Gurr</a:t>
            </a:r>
            <a:r>
              <a:rPr lang="en-GB" sz="1350" dirty="0"/>
              <a:t>, </a:t>
            </a:r>
            <a:r>
              <a:rPr lang="en-GB" sz="1350" i="1" dirty="0"/>
              <a:t>University of Exeter, UK</a:t>
            </a:r>
            <a:endParaRPr lang="en-US" sz="1350" dirty="0"/>
          </a:p>
          <a:p>
            <a:r>
              <a:rPr lang="en-GB" sz="1350" b="1" dirty="0"/>
              <a:t>Lawrence Haddad</a:t>
            </a:r>
            <a:r>
              <a:rPr lang="en-GB" sz="1350" dirty="0"/>
              <a:t>, </a:t>
            </a:r>
            <a:r>
              <a:rPr lang="en-GB" sz="1350" i="1" dirty="0"/>
              <a:t>GAIN, UK</a:t>
            </a:r>
            <a:endParaRPr lang="en-US" sz="1350" dirty="0"/>
          </a:p>
          <a:p>
            <a:r>
              <a:rPr lang="en-GB" sz="1350" b="1" dirty="0"/>
              <a:t>John Ingram</a:t>
            </a:r>
            <a:r>
              <a:rPr lang="en-GB" sz="1350" dirty="0"/>
              <a:t>, </a:t>
            </a:r>
            <a:r>
              <a:rPr lang="en-GB" sz="1350" i="1" dirty="0"/>
              <a:t>University of Oxford, UK</a:t>
            </a:r>
            <a:endParaRPr lang="en-US" sz="1350" dirty="0"/>
          </a:p>
          <a:p>
            <a:r>
              <a:rPr lang="en-GB" sz="1350" b="1" dirty="0"/>
              <a:t>Molly </a:t>
            </a:r>
            <a:r>
              <a:rPr lang="en-GB" sz="1350" b="1" dirty="0" err="1"/>
              <a:t>Jahn</a:t>
            </a:r>
            <a:r>
              <a:rPr lang="en-GB" sz="1350" dirty="0"/>
              <a:t>, </a:t>
            </a:r>
            <a:r>
              <a:rPr lang="en-GB" sz="1350" i="1" dirty="0"/>
              <a:t>University of Wisconsin-Madison, USA</a:t>
            </a:r>
            <a:endParaRPr lang="en-US" sz="1350" dirty="0"/>
          </a:p>
          <a:p>
            <a:r>
              <a:rPr lang="en-GB" sz="1350" b="1" dirty="0" err="1"/>
              <a:t>Alemayehu</a:t>
            </a:r>
            <a:r>
              <a:rPr lang="en-GB" sz="1350" b="1" dirty="0"/>
              <a:t> </a:t>
            </a:r>
            <a:r>
              <a:rPr lang="en-GB" sz="1350" b="1" dirty="0" err="1"/>
              <a:t>Konde</a:t>
            </a:r>
            <a:r>
              <a:rPr lang="en-GB" sz="1350" b="1" dirty="0"/>
              <a:t> </a:t>
            </a:r>
            <a:r>
              <a:rPr lang="en-GB" sz="1350" b="1" dirty="0" err="1"/>
              <a:t>Koira</a:t>
            </a:r>
            <a:r>
              <a:rPr lang="en-GB" sz="1350" dirty="0"/>
              <a:t>, </a:t>
            </a:r>
            <a:r>
              <a:rPr lang="en-GB" sz="1350" i="1" dirty="0"/>
              <a:t>The MasterCard Foundation, </a:t>
            </a:r>
            <a:r>
              <a:rPr lang="en-GB" sz="1350" i="1" dirty="0" smtClean="0"/>
              <a:t>Canada</a:t>
            </a:r>
          </a:p>
          <a:p>
            <a:r>
              <a:rPr lang="en-GB" sz="1350" b="1" dirty="0"/>
              <a:t>Jan Low</a:t>
            </a:r>
            <a:r>
              <a:rPr lang="en-GB" sz="1350" dirty="0"/>
              <a:t>, </a:t>
            </a:r>
            <a:r>
              <a:rPr lang="en-GB" sz="1350" i="1" dirty="0"/>
              <a:t>International Potato </a:t>
            </a:r>
            <a:r>
              <a:rPr lang="en-GB" sz="1350" i="1" dirty="0" err="1"/>
              <a:t>Center</a:t>
            </a:r>
            <a:r>
              <a:rPr lang="en-GB" sz="1350" i="1" dirty="0"/>
              <a:t> (CIP), </a:t>
            </a:r>
            <a:r>
              <a:rPr lang="en-GB" sz="1350" i="1" dirty="0" smtClean="0"/>
              <a:t>USA</a:t>
            </a:r>
            <a:endParaRPr lang="en-US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2135645" y="254155"/>
            <a:ext cx="466807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Our outstanding line-up of invited speakers </a:t>
            </a:r>
            <a:r>
              <a:rPr lang="en-GB" sz="1600" b="1" dirty="0" smtClean="0"/>
              <a:t>includes:</a:t>
            </a:r>
            <a:endParaRPr lang="en-GB" sz="1600" b="1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89931" y="695690"/>
            <a:ext cx="434157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GB" sz="1350" dirty="0"/>
              <a:t>Julian May, </a:t>
            </a:r>
            <a:r>
              <a:rPr lang="en-GB" sz="1350" b="0" i="1" dirty="0"/>
              <a:t>University of the Western Cape, South </a:t>
            </a:r>
            <a:r>
              <a:rPr lang="en-GB" sz="1350" b="0" i="1" dirty="0" smtClean="0"/>
              <a:t>Africa</a:t>
            </a:r>
            <a:endParaRPr lang="en-GB" sz="1350" b="0" dirty="0" smtClean="0"/>
          </a:p>
          <a:p>
            <a:r>
              <a:rPr lang="en-GB" sz="1350" dirty="0" err="1" smtClean="0"/>
              <a:t>Jemimah</a:t>
            </a:r>
            <a:r>
              <a:rPr lang="en-GB" sz="1350" dirty="0" smtClean="0"/>
              <a:t> </a:t>
            </a:r>
            <a:r>
              <a:rPr lang="en-GB" sz="1350" dirty="0" err="1"/>
              <a:t>Njuki</a:t>
            </a:r>
            <a:r>
              <a:rPr lang="en-GB" sz="1350" dirty="0"/>
              <a:t>, </a:t>
            </a:r>
            <a:r>
              <a:rPr lang="en-GB" sz="1350" b="0" i="1" dirty="0"/>
              <a:t>IDRC, Kenya</a:t>
            </a:r>
            <a:endParaRPr lang="en-US" sz="1350" b="0" dirty="0"/>
          </a:p>
          <a:p>
            <a:r>
              <a:rPr lang="en-GB" sz="1350" dirty="0"/>
              <a:t>Suzan </a:t>
            </a:r>
            <a:r>
              <a:rPr lang="en-GB" sz="1350" dirty="0" err="1"/>
              <a:t>Oelofse</a:t>
            </a:r>
            <a:r>
              <a:rPr lang="en-GB" sz="1350" dirty="0"/>
              <a:t>, </a:t>
            </a:r>
            <a:r>
              <a:rPr lang="en-GB" sz="1350" b="0" i="1" dirty="0"/>
              <a:t>Waste for Development, CSIR, South </a:t>
            </a:r>
            <a:r>
              <a:rPr lang="en-GB" sz="1350" b="0" i="1" dirty="0" smtClean="0"/>
              <a:t>Africa</a:t>
            </a:r>
            <a:endParaRPr lang="en-GB" sz="1350" b="0" dirty="0" smtClean="0"/>
          </a:p>
          <a:p>
            <a:r>
              <a:rPr lang="en-GB" sz="1350" dirty="0" err="1" smtClean="0"/>
              <a:t>Umezuruike</a:t>
            </a:r>
            <a:r>
              <a:rPr lang="en-GB" sz="1350" dirty="0" smtClean="0"/>
              <a:t> </a:t>
            </a:r>
            <a:r>
              <a:rPr lang="en-GB" sz="1350" dirty="0"/>
              <a:t>Linus </a:t>
            </a:r>
            <a:r>
              <a:rPr lang="en-GB" sz="1350" dirty="0" err="1"/>
              <a:t>Opara</a:t>
            </a:r>
            <a:r>
              <a:rPr lang="en-GB" sz="1350" dirty="0"/>
              <a:t>, </a:t>
            </a:r>
            <a:r>
              <a:rPr lang="en-GB" sz="1350" b="0" i="1" dirty="0"/>
              <a:t>Stellenbosch University, </a:t>
            </a:r>
            <a:r>
              <a:rPr lang="en-GB" sz="1350" b="0" i="1" dirty="0" smtClean="0"/>
              <a:t/>
            </a:r>
            <a:br>
              <a:rPr lang="en-GB" sz="1350" b="0" i="1" dirty="0" smtClean="0"/>
            </a:br>
            <a:r>
              <a:rPr lang="en-GB" sz="1350" b="0" i="1" dirty="0" smtClean="0"/>
              <a:t>South </a:t>
            </a:r>
            <a:r>
              <a:rPr lang="en-GB" sz="1350" b="0" i="1" dirty="0"/>
              <a:t>Africa</a:t>
            </a:r>
            <a:endParaRPr lang="en-US" sz="1350" b="0" dirty="0"/>
          </a:p>
          <a:p>
            <a:r>
              <a:rPr lang="en-GB" sz="1350" dirty="0"/>
              <a:t>Maryam </a:t>
            </a:r>
            <a:r>
              <a:rPr lang="en-GB" sz="1350" dirty="0" err="1"/>
              <a:t>Rahmanian</a:t>
            </a:r>
            <a:r>
              <a:rPr lang="en-GB" sz="1350" dirty="0"/>
              <a:t>, </a:t>
            </a:r>
            <a:r>
              <a:rPr lang="en-GB" sz="1350" b="0" i="1" dirty="0"/>
              <a:t>CENESTA, Iran</a:t>
            </a:r>
            <a:endParaRPr lang="en-US" sz="1350" b="0" dirty="0"/>
          </a:p>
          <a:p>
            <a:r>
              <a:rPr lang="en-GB" sz="1350" dirty="0"/>
              <a:t>Jean </a:t>
            </a:r>
            <a:r>
              <a:rPr lang="en-GB" sz="1350" dirty="0" err="1"/>
              <a:t>Ristaino</a:t>
            </a:r>
            <a:r>
              <a:rPr lang="en-GB" sz="1350" dirty="0"/>
              <a:t>, </a:t>
            </a:r>
            <a:r>
              <a:rPr lang="en-GB" sz="1350" b="0" i="1" dirty="0"/>
              <a:t>North Carolina State University, USA</a:t>
            </a:r>
            <a:endParaRPr lang="en-US" sz="1350" b="0" dirty="0"/>
          </a:p>
          <a:p>
            <a:r>
              <a:rPr lang="en-GB" sz="1350" dirty="0"/>
              <a:t>Serge </a:t>
            </a:r>
            <a:r>
              <a:rPr lang="en-GB" sz="1350" dirty="0" err="1"/>
              <a:t>Savary</a:t>
            </a:r>
            <a:r>
              <a:rPr lang="en-GB" sz="1350" dirty="0"/>
              <a:t>, </a:t>
            </a:r>
            <a:r>
              <a:rPr lang="en-GB" sz="1350" b="0" i="1" dirty="0"/>
              <a:t>INRA, France</a:t>
            </a:r>
            <a:endParaRPr lang="en-US" sz="1350" b="0" dirty="0"/>
          </a:p>
          <a:p>
            <a:r>
              <a:rPr lang="en-GB" sz="1350" dirty="0" err="1"/>
              <a:t>Lindiwe</a:t>
            </a:r>
            <a:r>
              <a:rPr lang="en-GB" sz="1350" dirty="0"/>
              <a:t> </a:t>
            </a:r>
            <a:r>
              <a:rPr lang="en-GB" sz="1350" dirty="0" err="1"/>
              <a:t>Majele</a:t>
            </a:r>
            <a:r>
              <a:rPr lang="en-GB" sz="1350" dirty="0"/>
              <a:t> </a:t>
            </a:r>
            <a:r>
              <a:rPr lang="en-GB" sz="1350" dirty="0" err="1"/>
              <a:t>Sibanda</a:t>
            </a:r>
            <a:r>
              <a:rPr lang="en-GB" sz="1350" dirty="0"/>
              <a:t>, </a:t>
            </a:r>
            <a:r>
              <a:rPr lang="en-GB" sz="1350" b="0" i="1" dirty="0"/>
              <a:t>FANRPAN, South Africa</a:t>
            </a:r>
            <a:endParaRPr lang="en-US" sz="1350" b="0" dirty="0"/>
          </a:p>
          <a:p>
            <a:r>
              <a:rPr lang="en-GB" sz="1350" dirty="0"/>
              <a:t>Paul </a:t>
            </a:r>
            <a:r>
              <a:rPr lang="en-GB" sz="1350" dirty="0" err="1"/>
              <a:t>Teng</a:t>
            </a:r>
            <a:r>
              <a:rPr lang="en-GB" sz="1350" dirty="0"/>
              <a:t>, </a:t>
            </a:r>
            <a:r>
              <a:rPr lang="en-GB" sz="1350" b="0" i="1" dirty="0"/>
              <a:t>Nanyang Technological University, </a:t>
            </a:r>
            <a:r>
              <a:rPr lang="en-GB" sz="1350" b="0" i="1" dirty="0" smtClean="0"/>
              <a:t>Singapore</a:t>
            </a:r>
            <a:endParaRPr lang="en-US" sz="1350" dirty="0"/>
          </a:p>
        </p:txBody>
      </p:sp>
      <p:sp>
        <p:nvSpPr>
          <p:cNvPr id="7" name="TextBox 6"/>
          <p:cNvSpPr txBox="1"/>
          <p:nvPr/>
        </p:nvSpPr>
        <p:spPr>
          <a:xfrm>
            <a:off x="365500" y="3303563"/>
            <a:ext cx="8486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We welcome your participation and look forward to welcoming you to Cape Town in December for </a:t>
            </a:r>
            <a:r>
              <a:rPr lang="en-GB" sz="1500" dirty="0" smtClean="0"/>
              <a:t>the</a:t>
            </a:r>
            <a:br>
              <a:rPr lang="en-GB" sz="1500" dirty="0" smtClean="0"/>
            </a:br>
            <a:r>
              <a:rPr lang="en-GB" sz="1500" dirty="0" smtClean="0"/>
              <a:t>3rd </a:t>
            </a:r>
            <a:r>
              <a:rPr lang="en-GB" sz="1500" dirty="0"/>
              <a:t>International Conference on Global Food Security</a:t>
            </a:r>
            <a:r>
              <a:rPr lang="en-GB" sz="1500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01111" y="4367800"/>
            <a:ext cx="2938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Lise</a:t>
            </a:r>
            <a:r>
              <a:rPr lang="en-US" sz="1400" b="1" dirty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400" b="1" dirty="0" err="1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Korsten</a:t>
            </a:r>
            <a:r>
              <a:rPr lang="en-US" sz="1400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br>
              <a:rPr lang="en-US" sz="1400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University </a:t>
            </a:r>
            <a:r>
              <a:rPr lang="en-US" sz="1400" i="1" dirty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of </a:t>
            </a:r>
            <a: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Pretoria </a:t>
            </a:r>
            <a:b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South </a:t>
            </a:r>
            <a:r>
              <a:rPr lang="en-US" sz="1400" i="1" dirty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Africa</a:t>
            </a:r>
            <a:endParaRPr lang="en-US" sz="1400" dirty="0">
              <a:latin typeface="Futura Medium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99397" y="4364837"/>
            <a:ext cx="19463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Frans</a:t>
            </a:r>
            <a:r>
              <a:rPr lang="en-US" sz="1400" b="1" dirty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400" b="1" dirty="0" err="1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Swanepoel</a:t>
            </a:r>
            <a:r>
              <a:rPr lang="en-US" sz="1400" b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University </a:t>
            </a:r>
            <a:r>
              <a:rPr lang="en-US" sz="1400" i="1" dirty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of </a:t>
            </a:r>
            <a: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Pretoria </a:t>
            </a:r>
            <a:b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400" i="1" dirty="0" smtClean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South </a:t>
            </a:r>
            <a:r>
              <a:rPr lang="en-US" sz="1400" i="1" dirty="0">
                <a:latin typeface="Futura Medium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Africa</a:t>
            </a:r>
            <a:endParaRPr lang="en-US" sz="1400" dirty="0">
              <a:latin typeface="Futura Medium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01111" y="4029245"/>
            <a:ext cx="1671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Conference Chair: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099397" y="4029245"/>
            <a:ext cx="1693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Programme</a:t>
            </a:r>
            <a:r>
              <a:rPr lang="en-US" sz="1600" dirty="0" smtClean="0"/>
              <a:t> Chair: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621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144</Words>
  <Application>Microsoft Office PowerPoint</Application>
  <PresentationFormat>On-screen Show (4:3)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MS Mincho</vt:lpstr>
      <vt:lpstr>Arial</vt:lpstr>
      <vt:lpstr>Calibri</vt:lpstr>
      <vt:lpstr>Calibri Light</vt:lpstr>
      <vt:lpstr>Futura Bk BT</vt:lpstr>
      <vt:lpstr>Futura Book</vt:lpstr>
      <vt:lpstr>Futura Medium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Gunasekaran, Vigneshwaran (ELS-CHN)</dc:creator>
  <cp:lastModifiedBy>Gunasekaran, Vigneshwaran (ELS-CHN)</cp:lastModifiedBy>
  <cp:revision>49</cp:revision>
  <dcterms:created xsi:type="dcterms:W3CDTF">2016-06-23T04:32:47Z</dcterms:created>
  <dcterms:modified xsi:type="dcterms:W3CDTF">2017-06-19T09:07:21Z</dcterms:modified>
</cp:coreProperties>
</file>